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72" r:id="rId7"/>
    <p:sldId id="273" r:id="rId8"/>
    <p:sldId id="279" r:id="rId9"/>
    <p:sldId id="262" r:id="rId10"/>
    <p:sldId id="263" r:id="rId11"/>
    <p:sldId id="264" r:id="rId12"/>
    <p:sldId id="280" r:id="rId13"/>
    <p:sldId id="275" r:id="rId14"/>
    <p:sldId id="281" r:id="rId15"/>
    <p:sldId id="289" r:id="rId16"/>
    <p:sldId id="283" r:id="rId17"/>
    <p:sldId id="284" r:id="rId18"/>
    <p:sldId id="285" r:id="rId19"/>
    <p:sldId id="286" r:id="rId20"/>
    <p:sldId id="287" r:id="rId21"/>
    <p:sldId id="288" r:id="rId22"/>
    <p:sldId id="282" r:id="rId23"/>
    <p:sldId id="268" r:id="rId24"/>
    <p:sldId id="290" r:id="rId25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9" d="100"/>
          <a:sy n="49" d="100"/>
        </p:scale>
        <p:origin x="88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ad Khan" userId="550a26dccb13c0d4" providerId="LiveId" clId="{F5463C03-408E-43DA-8B71-A3FFD22EB56B}"/>
    <pc:docChg chg="custSel addSld modSld">
      <pc:chgData name="Asad Khan" userId="550a26dccb13c0d4" providerId="LiveId" clId="{F5463C03-408E-43DA-8B71-A3FFD22EB56B}" dt="2023-11-29T17:24:39.369" v="72" actId="1076"/>
      <pc:docMkLst>
        <pc:docMk/>
      </pc:docMkLst>
      <pc:sldChg chg="addSp delSp modSp new mod modClrScheme chgLayout">
        <pc:chgData name="Asad Khan" userId="550a26dccb13c0d4" providerId="LiveId" clId="{F5463C03-408E-43DA-8B71-A3FFD22EB56B}" dt="2023-11-29T17:24:39.369" v="72" actId="1076"/>
        <pc:sldMkLst>
          <pc:docMk/>
          <pc:sldMk cId="891754038" sldId="290"/>
        </pc:sldMkLst>
        <pc:spChg chg="del mod ord">
          <ac:chgData name="Asad Khan" userId="550a26dccb13c0d4" providerId="LiveId" clId="{F5463C03-408E-43DA-8B71-A3FFD22EB56B}" dt="2023-11-29T17:23:25.855" v="1" actId="700"/>
          <ac:spMkLst>
            <pc:docMk/>
            <pc:sldMk cId="891754038" sldId="290"/>
            <ac:spMk id="2" creationId="{C3F7B3B2-D4E4-D38E-610C-D5786BCD765D}"/>
          </ac:spMkLst>
        </pc:spChg>
        <pc:spChg chg="del">
          <ac:chgData name="Asad Khan" userId="550a26dccb13c0d4" providerId="LiveId" clId="{F5463C03-408E-43DA-8B71-A3FFD22EB56B}" dt="2023-11-29T17:23:25.855" v="1" actId="700"/>
          <ac:spMkLst>
            <pc:docMk/>
            <pc:sldMk cId="891754038" sldId="290"/>
            <ac:spMk id="3" creationId="{6A6FBE26-38EF-D636-D6A5-DCFB35C0C95B}"/>
          </ac:spMkLst>
        </pc:spChg>
        <pc:spChg chg="add mod ord">
          <ac:chgData name="Asad Khan" userId="550a26dccb13c0d4" providerId="LiveId" clId="{F5463C03-408E-43DA-8B71-A3FFD22EB56B}" dt="2023-11-29T17:24:39.369" v="72" actId="1076"/>
          <ac:spMkLst>
            <pc:docMk/>
            <pc:sldMk cId="891754038" sldId="290"/>
            <ac:spMk id="4" creationId="{B751C5C1-4220-1478-84F1-BBFDF20FD37E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rgbClr val="5B585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rgbClr val="5B585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rgbClr val="5B585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64058" y="742878"/>
            <a:ext cx="4375983" cy="739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0" i="0">
                <a:solidFill>
                  <a:srgbClr val="5B585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65801" y="2729583"/>
            <a:ext cx="17972497" cy="7376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20758" y="1893001"/>
            <a:ext cx="16890365" cy="1344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650" spc="50" dirty="0"/>
              <a:t>GRAPH</a:t>
            </a:r>
            <a:r>
              <a:rPr sz="8650" spc="-65" dirty="0"/>
              <a:t> </a:t>
            </a:r>
            <a:r>
              <a:rPr sz="8650" spc="180" dirty="0"/>
              <a:t>COLOURING</a:t>
            </a:r>
            <a:r>
              <a:rPr sz="8650" spc="-70" dirty="0"/>
              <a:t> </a:t>
            </a:r>
            <a:r>
              <a:rPr sz="8650" spc="-100" dirty="0"/>
              <a:t>PROBLEM</a:t>
            </a:r>
            <a:endParaRPr sz="8650"/>
          </a:p>
        </p:txBody>
      </p:sp>
      <p:sp>
        <p:nvSpPr>
          <p:cNvPr id="3" name="object 3"/>
          <p:cNvSpPr txBox="1"/>
          <p:nvPr/>
        </p:nvSpPr>
        <p:spPr>
          <a:xfrm>
            <a:off x="13504867" y="3643779"/>
            <a:ext cx="4876165" cy="5029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100" spc="185" dirty="0">
                <a:solidFill>
                  <a:srgbClr val="5B5854"/>
                </a:solidFill>
                <a:latin typeface="Verdana"/>
                <a:cs typeface="Verdana"/>
              </a:rPr>
              <a:t>LOGIC</a:t>
            </a:r>
            <a:r>
              <a:rPr sz="3100" spc="395" dirty="0">
                <a:solidFill>
                  <a:srgbClr val="5B5854"/>
                </a:solidFill>
                <a:latin typeface="Verdana"/>
                <a:cs typeface="Verdana"/>
              </a:rPr>
              <a:t> </a:t>
            </a:r>
            <a:r>
              <a:rPr sz="3100" spc="225" dirty="0">
                <a:solidFill>
                  <a:srgbClr val="5B5854"/>
                </a:solidFill>
                <a:latin typeface="Verdana"/>
                <a:cs typeface="Verdana"/>
              </a:rPr>
              <a:t>OF</a:t>
            </a:r>
            <a:r>
              <a:rPr sz="3100" spc="395" dirty="0">
                <a:solidFill>
                  <a:srgbClr val="5B5854"/>
                </a:solidFill>
                <a:latin typeface="Verdana"/>
                <a:cs typeface="Verdana"/>
              </a:rPr>
              <a:t> </a:t>
            </a:r>
            <a:r>
              <a:rPr sz="3100" spc="170" dirty="0">
                <a:solidFill>
                  <a:srgbClr val="5B5854"/>
                </a:solidFill>
                <a:latin typeface="Verdana"/>
                <a:cs typeface="Verdana"/>
              </a:rPr>
              <a:t>INFERENCE</a:t>
            </a:r>
            <a:endParaRPr sz="3100">
              <a:latin typeface="Verdana"/>
              <a:cs typeface="Verdan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564509"/>
              </p:ext>
            </p:extLst>
          </p:nvPr>
        </p:nvGraphicFramePr>
        <p:xfrm>
          <a:off x="12566650" y="8205510"/>
          <a:ext cx="6513830" cy="13353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366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7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35365">
                <a:tc>
                  <a:txBody>
                    <a:bodyPr/>
                    <a:lstStyle/>
                    <a:p>
                      <a:pPr marL="41275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lang="en-US" sz="2600" spc="-50" dirty="0">
                          <a:solidFill>
                            <a:srgbClr val="5B5854"/>
                          </a:solidFill>
                          <a:latin typeface="Lucida Sans Unicode"/>
                          <a:cs typeface="Lucida Sans Unicode"/>
                        </a:rPr>
                        <a:t>Asad Ullah Khan</a:t>
                      </a:r>
                    </a:p>
                    <a:p>
                      <a:pPr marL="41275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lang="en-US" sz="2600" spc="-50" dirty="0">
                          <a:solidFill>
                            <a:srgbClr val="5B5854"/>
                          </a:solidFill>
                          <a:latin typeface="Lucida Sans Unicode"/>
                          <a:cs typeface="Lucida Sans Unicode"/>
                        </a:rPr>
                        <a:t>Agha Fardeen</a:t>
                      </a:r>
                      <a:endParaRPr sz="2600" dirty="0">
                        <a:latin typeface="Lucida Sans Unicode"/>
                        <a:cs typeface="Lucida Sans Unicode"/>
                      </a:endParaRPr>
                    </a:p>
                  </a:txBody>
                  <a:tcPr marL="0" marR="0" marT="4445" marB="0"/>
                </a:tc>
                <a:tc>
                  <a:txBody>
                    <a:bodyPr/>
                    <a:lstStyle/>
                    <a:p>
                      <a:pPr marR="3365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lang="en-US" sz="2600" spc="-75" dirty="0">
                          <a:solidFill>
                            <a:srgbClr val="5B5854"/>
                          </a:solidFill>
                          <a:latin typeface="Lucida Sans Unicode"/>
                          <a:cs typeface="Lucida Sans Unicode"/>
                        </a:rPr>
                        <a:t>K214945</a:t>
                      </a:r>
                    </a:p>
                    <a:p>
                      <a:pPr marR="3365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lang="en-US" sz="2600" spc="-75" dirty="0">
                          <a:solidFill>
                            <a:srgbClr val="5B5854"/>
                          </a:solidFill>
                          <a:latin typeface="Lucida Sans Unicode"/>
                          <a:cs typeface="Lucida Sans Unicode"/>
                        </a:rPr>
                        <a:t>K213371</a:t>
                      </a:r>
                      <a:endParaRPr sz="2600" dirty="0">
                        <a:latin typeface="Lucida Sans Unicode"/>
                        <a:cs typeface="Lucida Sans Unicode"/>
                      </a:endParaRPr>
                    </a:p>
                  </a:txBody>
                  <a:tcPr marL="0" marR="0" marT="762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5" name="object 5"/>
          <p:cNvGrpSpPr/>
          <p:nvPr/>
        </p:nvGrpSpPr>
        <p:grpSpPr>
          <a:xfrm>
            <a:off x="2745912" y="4248484"/>
            <a:ext cx="6012180" cy="5359400"/>
            <a:chOff x="2745912" y="4248484"/>
            <a:chExt cx="6012180" cy="535940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45912" y="4248484"/>
              <a:ext cx="6011681" cy="535892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06197" y="4308769"/>
              <a:ext cx="5802264" cy="51495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27573" y="742878"/>
            <a:ext cx="17463770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5" dirty="0"/>
              <a:t>GREEDY</a:t>
            </a:r>
            <a:r>
              <a:rPr dirty="0"/>
              <a:t> </a:t>
            </a:r>
            <a:r>
              <a:rPr spc="45" dirty="0"/>
              <a:t>GRAPH</a:t>
            </a:r>
            <a:r>
              <a:rPr dirty="0"/>
              <a:t> </a:t>
            </a:r>
            <a:r>
              <a:rPr spc="114" dirty="0"/>
              <a:t>COLOURING</a:t>
            </a:r>
            <a:r>
              <a:rPr spc="5" dirty="0"/>
              <a:t> </a:t>
            </a:r>
            <a:r>
              <a:rPr spc="15" dirty="0"/>
              <a:t>ALGORITHM</a:t>
            </a:r>
            <a:r>
              <a:rPr dirty="0"/>
              <a:t> </a:t>
            </a:r>
            <a:r>
              <a:rPr spc="50" dirty="0"/>
              <a:t>USING</a:t>
            </a:r>
            <a:r>
              <a:rPr dirty="0"/>
              <a:t> </a:t>
            </a:r>
            <a:r>
              <a:rPr spc="-165" dirty="0"/>
              <a:t>DFS/BFS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750" t="55185" r="24492" b="7037"/>
          <a:stretch/>
        </p:blipFill>
        <p:spPr>
          <a:xfrm>
            <a:off x="1327573" y="1997075"/>
            <a:ext cx="17716077" cy="856939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84250" y="742878"/>
            <a:ext cx="18288000" cy="73289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10" dirty="0"/>
              <a:t>WELSH</a:t>
            </a:r>
            <a:r>
              <a:rPr spc="-30" dirty="0"/>
              <a:t> </a:t>
            </a:r>
            <a:r>
              <a:rPr spc="-65" dirty="0"/>
              <a:t>POWELL</a:t>
            </a:r>
            <a:r>
              <a:rPr spc="-30" dirty="0"/>
              <a:t> </a:t>
            </a:r>
            <a:r>
              <a:rPr spc="15" dirty="0"/>
              <a:t>ALGORITHM</a:t>
            </a:r>
            <a:r>
              <a:rPr lang="en-US" spc="15" dirty="0"/>
              <a:t> FOR CONNECTED GRAPHS</a:t>
            </a:r>
            <a:endParaRPr spc="1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750" t="43333" r="30833" b="13704"/>
          <a:stretch/>
        </p:blipFill>
        <p:spPr>
          <a:xfrm>
            <a:off x="984250" y="1844675"/>
            <a:ext cx="18288000" cy="8915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22350" y="742878"/>
            <a:ext cx="18059398" cy="73289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10" dirty="0"/>
              <a:t>WELSH</a:t>
            </a:r>
            <a:r>
              <a:rPr spc="-30" dirty="0"/>
              <a:t> </a:t>
            </a:r>
            <a:r>
              <a:rPr spc="-65" dirty="0"/>
              <a:t>POWELL</a:t>
            </a:r>
            <a:r>
              <a:rPr spc="-30" dirty="0"/>
              <a:t> </a:t>
            </a:r>
            <a:r>
              <a:rPr spc="15" dirty="0"/>
              <a:t>ALGORITHM</a:t>
            </a:r>
            <a:r>
              <a:rPr lang="en-US" spc="15" dirty="0"/>
              <a:t> FOR DISCONNECTED GRAPHS</a:t>
            </a:r>
            <a:endParaRPr spc="15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BDB3EE-05AE-274C-B940-AA4C28CBB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1803491"/>
            <a:ext cx="18059399" cy="906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97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4050" y="701675"/>
            <a:ext cx="13335000" cy="715581"/>
          </a:xfrm>
        </p:spPr>
        <p:txBody>
          <a:bodyPr/>
          <a:lstStyle/>
          <a:p>
            <a:r>
              <a:rPr lang="en-US" dirty="0"/>
              <a:t>              UI (GRAPH VISUALIZATION)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083" t="21852" r="23750" b="6296"/>
          <a:stretch/>
        </p:blipFill>
        <p:spPr>
          <a:xfrm>
            <a:off x="2355850" y="1616075"/>
            <a:ext cx="14935200" cy="92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59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4650" y="625475"/>
            <a:ext cx="8382000" cy="1431161"/>
          </a:xfrm>
        </p:spPr>
        <p:txBody>
          <a:bodyPr/>
          <a:lstStyle/>
          <a:p>
            <a:r>
              <a:rPr lang="en-US" dirty="0"/>
              <a:t>                  UI (WIDGETS)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000" t="20371" r="24583" b="18889"/>
          <a:stretch/>
        </p:blipFill>
        <p:spPr>
          <a:xfrm>
            <a:off x="908050" y="1616075"/>
            <a:ext cx="18059400" cy="937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6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5850" y="4664075"/>
            <a:ext cx="8512591" cy="715581"/>
          </a:xfrm>
        </p:spPr>
        <p:txBody>
          <a:bodyPr/>
          <a:lstStyle/>
          <a:p>
            <a:r>
              <a:rPr lang="en-US" dirty="0"/>
              <a:t>INPUT AND RESULTS</a:t>
            </a:r>
          </a:p>
        </p:txBody>
      </p:sp>
    </p:spTree>
    <p:extLst>
      <p:ext uri="{BB962C8B-B14F-4D97-AF65-F5344CB8AC3E}">
        <p14:creationId xmlns:p14="http://schemas.microsoft.com/office/powerpoint/2010/main" val="2590524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0B777-544A-2CEE-5187-10EB7C3D4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23ED2-6E7D-B886-9A64-C16AB048A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800" y="2286867"/>
            <a:ext cx="17972497" cy="1505540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tabLst>
                <a:tab pos="797560" algn="l"/>
                <a:tab pos="798195" algn="l"/>
              </a:tabLst>
            </a:pPr>
            <a:r>
              <a:rPr lang="en-US" sz="39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Uses drop-down list with options for complete, cycle, balanced trees, and random graphs along with disconnected graphs.</a:t>
            </a:r>
          </a:p>
          <a:p>
            <a:pPr marL="12065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tabLst>
                <a:tab pos="797560" algn="l"/>
                <a:tab pos="798195" algn="l"/>
              </a:tabLst>
            </a:pPr>
            <a:endParaRPr lang="en-US" sz="1800" dirty="0">
              <a:latin typeface="Microsoft Sans Serif"/>
              <a:cs typeface="Microsoft Sans Serif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A51F3-3A35-DC27-4886-F40849E84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4283075"/>
            <a:ext cx="15240000" cy="577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77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F5F92-C36A-6049-0243-7451D520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058" y="742878"/>
            <a:ext cx="5616992" cy="1431161"/>
          </a:xfrm>
        </p:spPr>
        <p:txBody>
          <a:bodyPr/>
          <a:lstStyle/>
          <a:p>
            <a:r>
              <a:rPr lang="en-US" dirty="0"/>
              <a:t>COMPLETE GRAPH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C02FFA-0BC1-0DE3-5B67-561264456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0" y="2378075"/>
            <a:ext cx="16383000" cy="777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16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F5F92-C36A-6049-0243-7451D520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058" y="742878"/>
            <a:ext cx="5616992" cy="715581"/>
          </a:xfrm>
        </p:spPr>
        <p:txBody>
          <a:bodyPr/>
          <a:lstStyle/>
          <a:p>
            <a:r>
              <a:rPr lang="en-US" dirty="0"/>
              <a:t>CYCLE GRAPH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2448B8-0BCE-7F4F-216C-D6DB5F47D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50" y="1920875"/>
            <a:ext cx="16611599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250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F5F92-C36A-6049-0243-7451D520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058" y="742878"/>
            <a:ext cx="5616992" cy="715581"/>
          </a:xfrm>
        </p:spPr>
        <p:txBody>
          <a:bodyPr/>
          <a:lstStyle/>
          <a:p>
            <a:r>
              <a:rPr lang="en-US" dirty="0"/>
              <a:t>BALANCED TREES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348E29-77C3-5624-32A2-B75A0746E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50" y="2073275"/>
            <a:ext cx="16154400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33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14317" y="742878"/>
            <a:ext cx="6494780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45" dirty="0"/>
              <a:t>PROBLEM</a:t>
            </a:r>
            <a:r>
              <a:rPr spc="-55" dirty="0"/>
              <a:t> </a:t>
            </a:r>
            <a:r>
              <a:rPr spc="-114" dirty="0"/>
              <a:t>STATEMENT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65801" y="2720870"/>
            <a:ext cx="17895570" cy="69367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10209" marR="5080" indent="-398145">
              <a:lnSpc>
                <a:spcPct val="114500"/>
              </a:lnSpc>
              <a:spcBef>
                <a:spcPts val="95"/>
              </a:spcBef>
              <a:buClr>
                <a:srgbClr val="9A958E"/>
              </a:buClr>
              <a:buSzPct val="75757"/>
              <a:buChar char="•"/>
              <a:tabLst>
                <a:tab pos="410209" algn="l"/>
                <a:tab pos="410845" algn="l"/>
              </a:tabLst>
            </a:pP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general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problem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45" dirty="0">
                <a:solidFill>
                  <a:srgbClr val="5B5854"/>
                </a:solidFill>
                <a:latin typeface="Microsoft Sans Serif"/>
                <a:cs typeface="Microsoft Sans Serif"/>
              </a:rPr>
              <a:t>deals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with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edges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or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vertices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subject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various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constraints.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most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45" dirty="0">
                <a:solidFill>
                  <a:srgbClr val="5B5854"/>
                </a:solidFill>
                <a:latin typeface="Microsoft Sans Serif"/>
                <a:cs typeface="Microsoft Sans Serif"/>
              </a:rPr>
              <a:t>vanilla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flavoured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version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 </a:t>
            </a:r>
            <a:r>
              <a:rPr sz="3300" spc="-86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problem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problem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which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states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that </a:t>
            </a:r>
            <a:r>
              <a:rPr sz="3300" spc="5" dirty="0">
                <a:solidFill>
                  <a:srgbClr val="5B5854"/>
                </a:solidFill>
                <a:latin typeface="Microsoft Sans Serif"/>
                <a:cs typeface="Microsoft Sans Serif"/>
              </a:rPr>
              <a:t>: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given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set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" dirty="0">
                <a:solidFill>
                  <a:srgbClr val="5B5854"/>
                </a:solidFill>
                <a:latin typeface="Microsoft Sans Serif"/>
                <a:cs typeface="Microsoft Sans Serif"/>
              </a:rPr>
              <a:t>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colours,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we</a:t>
            </a:r>
            <a:endParaRPr sz="3300" dirty="0">
              <a:latin typeface="Microsoft Sans Serif"/>
              <a:cs typeface="Microsoft Sans Serif"/>
            </a:endParaRPr>
          </a:p>
          <a:p>
            <a:pPr marL="410209">
              <a:lnSpc>
                <a:spcPct val="100000"/>
              </a:lnSpc>
              <a:spcBef>
                <a:spcPts val="575"/>
              </a:spcBef>
            </a:pP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need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each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5" dirty="0">
                <a:solidFill>
                  <a:srgbClr val="5B5854"/>
                </a:solidFill>
                <a:latin typeface="Microsoft Sans Serif"/>
                <a:cs typeface="Microsoft Sans Serif"/>
              </a:rPr>
              <a:t>such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that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5" dirty="0">
                <a:solidFill>
                  <a:srgbClr val="5B5854"/>
                </a:solidFill>
                <a:latin typeface="Microsoft Sans Serif"/>
                <a:cs typeface="Microsoft Sans Serif"/>
              </a:rPr>
              <a:t>all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adjacent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vertices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0" dirty="0">
                <a:solidFill>
                  <a:srgbClr val="5B5854"/>
                </a:solidFill>
                <a:latin typeface="Microsoft Sans Serif"/>
                <a:cs typeface="Microsoft Sans Serif"/>
              </a:rPr>
              <a:t>have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distinct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colours.</a:t>
            </a:r>
            <a:endParaRPr sz="33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45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000" dirty="0">
              <a:latin typeface="Microsoft Sans Serif"/>
              <a:cs typeface="Microsoft Sans Serif"/>
            </a:endParaRPr>
          </a:p>
          <a:p>
            <a:pPr marL="410209" indent="-398145">
              <a:lnSpc>
                <a:spcPct val="100000"/>
              </a:lnSpc>
              <a:buClr>
                <a:srgbClr val="9A958E"/>
              </a:buClr>
              <a:buSzPct val="75757"/>
              <a:buChar char="•"/>
              <a:tabLst>
                <a:tab pos="410209" algn="l"/>
                <a:tab pos="410845" algn="l"/>
              </a:tabLst>
            </a:pPr>
            <a:r>
              <a:rPr sz="3300" spc="55" dirty="0">
                <a:solidFill>
                  <a:srgbClr val="5B5854"/>
                </a:solidFill>
                <a:latin typeface="Microsoft Sans Serif"/>
                <a:cs typeface="Microsoft Sans Serif"/>
              </a:rPr>
              <a:t>Formally,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20" dirty="0">
                <a:solidFill>
                  <a:srgbClr val="5B5854"/>
                </a:solidFill>
                <a:latin typeface="Microsoft Sans Serif"/>
                <a:cs typeface="Microsoft Sans Serif"/>
              </a:rPr>
              <a:t>an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assignment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55" dirty="0">
                <a:solidFill>
                  <a:srgbClr val="5B5854"/>
                </a:solidFill>
                <a:latin typeface="Microsoft Sans Serif"/>
                <a:cs typeface="Microsoft Sans Serif"/>
              </a:rPr>
              <a:t>labels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or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each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endParaRPr sz="3300" dirty="0">
              <a:latin typeface="Microsoft Sans Serif"/>
              <a:cs typeface="Microsoft Sans Serif"/>
            </a:endParaRPr>
          </a:p>
          <a:p>
            <a:pPr marL="410209" marR="178435">
              <a:lnSpc>
                <a:spcPct val="114500"/>
              </a:lnSpc>
            </a:pP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5" dirty="0">
                <a:solidFill>
                  <a:srgbClr val="5B5854"/>
                </a:solidFill>
                <a:latin typeface="Microsoft Sans Serif"/>
                <a:cs typeface="Microsoft Sans Serif"/>
              </a:rPr>
              <a:t>such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that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no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edge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connects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40" dirty="0">
                <a:solidFill>
                  <a:srgbClr val="5B5854"/>
                </a:solidFill>
                <a:latin typeface="Microsoft Sans Serif"/>
                <a:cs typeface="Microsoft Sans Serif"/>
              </a:rPr>
              <a:t>two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10" dirty="0">
                <a:solidFill>
                  <a:srgbClr val="5B5854"/>
                </a:solidFill>
                <a:latin typeface="Microsoft Sans Serif"/>
                <a:cs typeface="Microsoft Sans Serif"/>
              </a:rPr>
              <a:t>identically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vertices.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most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common </a:t>
            </a:r>
            <a:r>
              <a:rPr sz="3300" spc="-86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type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dirty="0">
                <a:solidFill>
                  <a:srgbClr val="5B5854"/>
                </a:solidFill>
                <a:latin typeface="Microsoft Sans Serif"/>
                <a:cs typeface="Microsoft Sans Serif"/>
              </a:rPr>
              <a:t>seeks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minimize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for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given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graph.</a:t>
            </a:r>
            <a:endParaRPr sz="3300" dirty="0">
              <a:latin typeface="Microsoft Sans Serif"/>
              <a:cs typeface="Microsoft Sans Serif"/>
            </a:endParaRPr>
          </a:p>
          <a:p>
            <a:pPr marL="410209" marR="572135">
              <a:lnSpc>
                <a:spcPct val="114500"/>
              </a:lnSpc>
              <a:spcBef>
                <a:spcPts val="5"/>
              </a:spcBef>
            </a:pPr>
            <a:r>
              <a:rPr sz="3300" spc="-45" dirty="0">
                <a:solidFill>
                  <a:srgbClr val="5B5854"/>
                </a:solidFill>
                <a:latin typeface="Microsoft Sans Serif"/>
                <a:cs typeface="Microsoft Sans Serif"/>
              </a:rPr>
              <a:t>Such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known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minimum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vertex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colouring,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and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minimum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25" dirty="0">
                <a:solidFill>
                  <a:srgbClr val="5B5854"/>
                </a:solidFill>
                <a:latin typeface="Microsoft Sans Serif"/>
                <a:cs typeface="Microsoft Sans Serif"/>
              </a:rPr>
              <a:t>of </a:t>
            </a:r>
            <a:r>
              <a:rPr sz="3300" spc="-86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0" dirty="0">
                <a:solidFill>
                  <a:srgbClr val="5B5854"/>
                </a:solidFill>
                <a:latin typeface="Microsoft Sans Serif"/>
                <a:cs typeface="Microsoft Sans Serif"/>
              </a:rPr>
              <a:t>which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with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vertices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110" dirty="0">
                <a:solidFill>
                  <a:srgbClr val="5B5854"/>
                </a:solidFill>
                <a:latin typeface="Microsoft Sans Serif"/>
                <a:cs typeface="Microsoft Sans Serif"/>
              </a:rPr>
              <a:t>a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5" dirty="0">
                <a:solidFill>
                  <a:srgbClr val="5B5854"/>
                </a:solidFill>
                <a:latin typeface="Microsoft Sans Serif"/>
                <a:cs typeface="Microsoft Sans Serif"/>
              </a:rPr>
              <a:t>may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be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coloured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called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14" dirty="0">
                <a:solidFill>
                  <a:srgbClr val="5B5854"/>
                </a:solidFill>
                <a:latin typeface="Microsoft Sans Serif"/>
                <a:cs typeface="Microsoft Sans Serif"/>
              </a:rPr>
              <a:t>chromatic</a:t>
            </a:r>
            <a:endParaRPr sz="3300" dirty="0">
              <a:latin typeface="Microsoft Sans Serif"/>
              <a:cs typeface="Microsoft Sans Serif"/>
            </a:endParaRPr>
          </a:p>
          <a:p>
            <a:pPr marL="410209">
              <a:lnSpc>
                <a:spcPct val="100000"/>
              </a:lnSpc>
              <a:spcBef>
                <a:spcPts val="575"/>
              </a:spcBef>
            </a:pP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number,</a:t>
            </a:r>
            <a:r>
              <a:rPr sz="330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denoted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by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x(G).</a:t>
            </a:r>
            <a:endParaRPr sz="33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F5F92-C36A-6049-0243-7451D520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850" y="742878"/>
            <a:ext cx="9525000" cy="1431161"/>
          </a:xfrm>
        </p:spPr>
        <p:txBody>
          <a:bodyPr/>
          <a:lstStyle/>
          <a:p>
            <a:r>
              <a:rPr lang="en-US" dirty="0"/>
              <a:t>RANDOM GRAPH CONNECTED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AECB3F-17E2-1B10-3C12-21532F8DC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850" y="1997075"/>
            <a:ext cx="15468600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55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F5F92-C36A-6049-0243-7451D520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50" y="742878"/>
            <a:ext cx="8305800" cy="1431161"/>
          </a:xfrm>
        </p:spPr>
        <p:txBody>
          <a:bodyPr/>
          <a:lstStyle/>
          <a:p>
            <a:r>
              <a:rPr lang="en-US" dirty="0"/>
              <a:t>DISCONNECTED GRAPH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090ECB-F5DB-8190-D240-04DB26137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2174039"/>
            <a:ext cx="16306800" cy="79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79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5255D-7446-27EE-87B4-1B2F4A21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50" y="742878"/>
            <a:ext cx="18211800" cy="739775"/>
          </a:xfrm>
        </p:spPr>
        <p:txBody>
          <a:bodyPr/>
          <a:lstStyle/>
          <a:p>
            <a:r>
              <a:rPr lang="en-US" dirty="0"/>
              <a:t>        TIME ANALYSIS USING A 500 VERTICES GRAPH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AE4388-1BCD-84B6-6778-03F8B39DD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850" y="2149476"/>
            <a:ext cx="14249400" cy="795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824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61250" y="742878"/>
            <a:ext cx="4298427" cy="73289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spc="-35" dirty="0"/>
              <a:t>CONCLUSION</a:t>
            </a:r>
            <a:endParaRPr spc="-35" dirty="0"/>
          </a:p>
        </p:txBody>
      </p:sp>
      <p:sp>
        <p:nvSpPr>
          <p:cNvPr id="3" name="object 3"/>
          <p:cNvSpPr txBox="1"/>
          <p:nvPr/>
        </p:nvSpPr>
        <p:spPr>
          <a:xfrm>
            <a:off x="1065801" y="1795412"/>
            <a:ext cx="17931130" cy="81343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From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above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0" dirty="0">
                <a:solidFill>
                  <a:srgbClr val="5B5854"/>
                </a:solidFill>
                <a:latin typeface="Microsoft Sans Serif"/>
                <a:cs typeface="Microsoft Sans Serif"/>
              </a:rPr>
              <a:t>examples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we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5" dirty="0">
                <a:solidFill>
                  <a:srgbClr val="5B5854"/>
                </a:solidFill>
                <a:latin typeface="Microsoft Sans Serif"/>
                <a:cs typeface="Microsoft Sans Serif"/>
              </a:rPr>
              <a:t>can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infer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that:</a:t>
            </a:r>
            <a:endParaRPr sz="33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850">
              <a:latin typeface="Microsoft Sans Serif"/>
              <a:cs typeface="Microsoft Sans Serif"/>
            </a:endParaRPr>
          </a:p>
          <a:p>
            <a:pPr marL="808355" indent="-692150">
              <a:lnSpc>
                <a:spcPct val="100000"/>
              </a:lnSpc>
              <a:buClr>
                <a:srgbClr val="000000"/>
              </a:buClr>
              <a:buAutoNum type="arabicPeriod"/>
              <a:tabLst>
                <a:tab pos="808355" algn="l"/>
                <a:tab pos="808990" algn="l"/>
              </a:tabLst>
            </a:pP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For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0" dirty="0">
                <a:solidFill>
                  <a:srgbClr val="5B5854"/>
                </a:solidFill>
                <a:latin typeface="Microsoft Sans Serif"/>
                <a:cs typeface="Microsoft Sans Serif"/>
              </a:rPr>
              <a:t>small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0" dirty="0">
                <a:solidFill>
                  <a:srgbClr val="5B5854"/>
                </a:solidFill>
                <a:latin typeface="Microsoft Sans Serif"/>
                <a:cs typeface="Microsoft Sans Serif"/>
              </a:rPr>
              <a:t>basic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greedy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outperforms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35" dirty="0">
                <a:solidFill>
                  <a:srgbClr val="5B5854"/>
                </a:solidFill>
                <a:latin typeface="Microsoft Sans Serif"/>
                <a:cs typeface="Microsoft Sans Serif"/>
              </a:rPr>
              <a:t>all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other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algorithms.</a:t>
            </a:r>
            <a:endParaRPr sz="3300">
              <a:latin typeface="Microsoft Sans Serif"/>
              <a:cs typeface="Microsoft Sans Serif"/>
            </a:endParaRPr>
          </a:p>
          <a:p>
            <a:pPr marL="808355" marR="38100" indent="-691515">
              <a:lnSpc>
                <a:spcPct val="114500"/>
              </a:lnSpc>
              <a:spcBef>
                <a:spcPts val="3795"/>
              </a:spcBef>
              <a:buClr>
                <a:srgbClr val="000000"/>
              </a:buClr>
              <a:buAutoNum type="arabicPeriod"/>
              <a:tabLst>
                <a:tab pos="808355" algn="l"/>
                <a:tab pos="808990" algn="l"/>
                <a:tab pos="14927580" algn="l"/>
              </a:tabLst>
            </a:pP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Fo</a:t>
            </a:r>
            <a:r>
              <a:rPr sz="3300" spc="35" dirty="0">
                <a:solidFill>
                  <a:srgbClr val="5B5854"/>
                </a:solidFill>
                <a:latin typeface="Microsoft Sans Serif"/>
                <a:cs typeface="Microsoft Sans Serif"/>
              </a:rPr>
              <a:t>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0" dirty="0">
                <a:solidFill>
                  <a:srgbClr val="5B5854"/>
                </a:solidFill>
                <a:latin typeface="Microsoft Sans Serif"/>
                <a:cs typeface="Microsoft Sans Serif"/>
              </a:rPr>
              <a:t>smalle</a:t>
            </a:r>
            <a:r>
              <a:rPr sz="3300" dirty="0">
                <a:solidFill>
                  <a:srgbClr val="5B5854"/>
                </a:solidFill>
                <a:latin typeface="Microsoft Sans Serif"/>
                <a:cs typeface="Microsoft Sans Serif"/>
              </a:rPr>
              <a:t>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</a:t>
            </a:r>
            <a:r>
              <a:rPr sz="3300" spc="40" dirty="0">
                <a:solidFill>
                  <a:srgbClr val="5B5854"/>
                </a:solidFill>
                <a:latin typeface="Microsoft Sans Serif"/>
                <a:cs typeface="Microsoft Sans Serif"/>
              </a:rPr>
              <a:t>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80" dirty="0">
                <a:solidFill>
                  <a:srgbClr val="5B5854"/>
                </a:solidFill>
                <a:latin typeface="Microsoft Sans Serif"/>
                <a:cs typeface="Microsoft Sans Serif"/>
              </a:rPr>
              <a:t>o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f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node</a:t>
            </a:r>
            <a:r>
              <a:rPr sz="3300" spc="30" dirty="0">
                <a:solidFill>
                  <a:srgbClr val="5B5854"/>
                </a:solidFill>
                <a:latin typeface="Microsoft Sans Serif"/>
                <a:cs typeface="Microsoft Sans Serif"/>
              </a:rPr>
              <a:t>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45" dirty="0">
                <a:solidFill>
                  <a:srgbClr val="5B5854"/>
                </a:solidFill>
                <a:latin typeface="Microsoft Sans Serif"/>
                <a:cs typeface="Microsoft Sans Serif"/>
              </a:rPr>
              <a:t>basi</a:t>
            </a:r>
            <a:r>
              <a:rPr sz="3300" spc="-20" dirty="0">
                <a:solidFill>
                  <a:srgbClr val="5B5854"/>
                </a:solidFill>
                <a:latin typeface="Microsoft Sans Serif"/>
                <a:cs typeface="Microsoft Sans Serif"/>
              </a:rPr>
              <a:t>c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65" dirty="0">
                <a:solidFill>
                  <a:srgbClr val="5B5854"/>
                </a:solidFill>
                <a:latin typeface="Microsoft Sans Serif"/>
                <a:cs typeface="Microsoft Sans Serif"/>
              </a:rPr>
              <a:t>g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reed</a:t>
            </a:r>
            <a:r>
              <a:rPr sz="3300" spc="50" dirty="0">
                <a:solidFill>
                  <a:srgbClr val="5B5854"/>
                </a:solidFill>
                <a:latin typeface="Microsoft Sans Serif"/>
                <a:cs typeface="Microsoft Sans Serif"/>
              </a:rPr>
              <a:t>y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perform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th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bes</a:t>
            </a:r>
            <a:r>
              <a:rPr sz="3300" spc="50" dirty="0">
                <a:solidFill>
                  <a:srgbClr val="5B5854"/>
                </a:solidFill>
                <a:latin typeface="Microsoft Sans Serif"/>
                <a:cs typeface="Microsoft Sans Serif"/>
              </a:rPr>
              <a:t>t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50" dirty="0">
                <a:solidFill>
                  <a:srgbClr val="5B5854"/>
                </a:solidFill>
                <a:latin typeface="Microsoft Sans Serif"/>
                <a:cs typeface="Microsoft Sans Serif"/>
              </a:rPr>
              <a:t>becaus</a:t>
            </a:r>
            <a:r>
              <a:rPr sz="3300" spc="-15" dirty="0">
                <a:solidFill>
                  <a:srgbClr val="5B5854"/>
                </a:solidFill>
                <a:latin typeface="Microsoft Sans Serif"/>
                <a:cs typeface="Microsoft Sans Serif"/>
              </a:rPr>
              <a:t>e</a:t>
            </a:r>
            <a:r>
              <a:rPr sz="3300" dirty="0">
                <a:solidFill>
                  <a:srgbClr val="5B5854"/>
                </a:solidFill>
                <a:latin typeface="Microsoft Sans Serif"/>
                <a:cs typeface="Microsoft Sans Serif"/>
              </a:rPr>
              <a:t>	</a:t>
            </a:r>
            <a:r>
              <a:rPr sz="3300" spc="265" dirty="0">
                <a:solidFill>
                  <a:srgbClr val="5B5854"/>
                </a:solidFill>
                <a:latin typeface="Microsoft Sans Serif"/>
                <a:cs typeface="Microsoft Sans Serif"/>
              </a:rPr>
              <a:t>p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r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e-p</a:t>
            </a:r>
            <a:r>
              <a:rPr sz="3300" spc="55" dirty="0">
                <a:solidFill>
                  <a:srgbClr val="5B5854"/>
                </a:solidFill>
                <a:latin typeface="Microsoft Sans Serif"/>
                <a:cs typeface="Microsoft Sans Serif"/>
              </a:rPr>
              <a:t>r</a:t>
            </a:r>
            <a:r>
              <a:rPr sz="3300" spc="65" dirty="0">
                <a:solidFill>
                  <a:srgbClr val="5B5854"/>
                </a:solidFill>
                <a:latin typeface="Microsoft Sans Serif"/>
                <a:cs typeface="Microsoft Sans Serif"/>
              </a:rPr>
              <a:t>ocessing  </a:t>
            </a:r>
            <a:r>
              <a:rPr sz="3300" spc="-30" dirty="0">
                <a:solidFill>
                  <a:srgbClr val="5B5854"/>
                </a:solidFill>
                <a:latin typeface="Microsoft Sans Serif"/>
                <a:cs typeface="Microsoft Sans Serif"/>
              </a:rPr>
              <a:t>causes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overhead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in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other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algorithms.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For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example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sorting,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etc.</a:t>
            </a:r>
            <a:endParaRPr sz="33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Microsoft Sans Serif"/>
              <a:buAutoNum type="arabicPeriod"/>
            </a:pPr>
            <a:endParaRPr sz="3900">
              <a:latin typeface="Microsoft Sans Serif"/>
              <a:cs typeface="Microsoft Sans Serif"/>
            </a:endParaRPr>
          </a:p>
          <a:p>
            <a:pPr marL="808355" indent="-692150">
              <a:lnSpc>
                <a:spcPct val="100000"/>
              </a:lnSpc>
              <a:buClr>
                <a:srgbClr val="000000"/>
              </a:buClr>
              <a:buAutoNum type="arabicPeriod"/>
              <a:tabLst>
                <a:tab pos="808355" algn="l"/>
                <a:tab pos="808990" algn="l"/>
              </a:tabLst>
            </a:pPr>
            <a:r>
              <a:rPr sz="330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For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10" dirty="0">
                <a:solidFill>
                  <a:srgbClr val="5B5854"/>
                </a:solidFill>
                <a:latin typeface="Microsoft Sans Serif"/>
                <a:cs typeface="Microsoft Sans Serif"/>
              </a:rPr>
              <a:t>larger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Welsh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Powell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best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00" dirty="0">
                <a:solidFill>
                  <a:srgbClr val="5B5854"/>
                </a:solidFill>
                <a:latin typeface="Microsoft Sans Serif"/>
                <a:cs typeface="Microsoft Sans Serif"/>
              </a:rPr>
              <a:t>go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with.</a:t>
            </a:r>
            <a:endParaRPr sz="3300">
              <a:latin typeface="Microsoft Sans Serif"/>
              <a:cs typeface="Microsoft Sans Serif"/>
            </a:endParaRPr>
          </a:p>
          <a:p>
            <a:pPr marL="808355" marR="5080" indent="-691515">
              <a:lnSpc>
                <a:spcPct val="114500"/>
              </a:lnSpc>
              <a:spcBef>
                <a:spcPts val="3795"/>
              </a:spcBef>
              <a:buClr>
                <a:srgbClr val="000000"/>
              </a:buClr>
              <a:buAutoNum type="arabicPeriod"/>
              <a:tabLst>
                <a:tab pos="808355" algn="l"/>
                <a:tab pos="808990" algn="l"/>
              </a:tabLst>
            </a:pP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Generally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method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reduction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used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in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Welsh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Powell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5" dirty="0">
                <a:solidFill>
                  <a:srgbClr val="5B5854"/>
                </a:solidFill>
                <a:latin typeface="Microsoft Sans Serif"/>
                <a:cs typeface="Microsoft Sans Serif"/>
              </a:rPr>
              <a:t>is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15" dirty="0">
                <a:solidFill>
                  <a:srgbClr val="5B5854"/>
                </a:solidFill>
                <a:latin typeface="Microsoft Sans Serif"/>
                <a:cs typeface="Microsoft Sans Serif"/>
              </a:rPr>
              <a:t>better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compared </a:t>
            </a:r>
            <a:r>
              <a:rPr sz="3300" spc="-86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other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so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10" dirty="0">
                <a:solidFill>
                  <a:srgbClr val="5B5854"/>
                </a:solidFill>
                <a:latin typeface="Microsoft Sans Serif"/>
                <a:cs typeface="Microsoft Sans Serif"/>
              </a:rPr>
              <a:t>it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50" dirty="0">
                <a:solidFill>
                  <a:srgbClr val="5B5854"/>
                </a:solidFill>
                <a:latin typeface="Microsoft Sans Serif"/>
                <a:cs typeface="Microsoft Sans Serif"/>
              </a:rPr>
              <a:t>has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20" dirty="0">
                <a:solidFill>
                  <a:srgbClr val="5B5854"/>
                </a:solidFill>
                <a:latin typeface="Microsoft Sans Serif"/>
                <a:cs typeface="Microsoft Sans Serif"/>
              </a:rPr>
              <a:t>an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edge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when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increases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astronomically.</a:t>
            </a:r>
            <a:endParaRPr sz="3300">
              <a:latin typeface="Microsoft Sans Serif"/>
              <a:cs typeface="Microsoft Sans Serif"/>
            </a:endParaRPr>
          </a:p>
          <a:p>
            <a:pPr marL="808355" marR="816610" indent="-691515">
              <a:lnSpc>
                <a:spcPct val="114500"/>
              </a:lnSpc>
              <a:spcBef>
                <a:spcPts val="3790"/>
              </a:spcBef>
              <a:buClr>
                <a:srgbClr val="000000"/>
              </a:buClr>
              <a:buAutoNum type="arabicPeriod"/>
              <a:tabLst>
                <a:tab pos="808355" algn="l"/>
                <a:tab pos="808990" algn="l"/>
              </a:tabLst>
            </a:pP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70" dirty="0">
                <a:solidFill>
                  <a:srgbClr val="5B5854"/>
                </a:solidFill>
                <a:latin typeface="Microsoft Sans Serif"/>
                <a:cs typeface="Microsoft Sans Serif"/>
              </a:rPr>
              <a:t>using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-30" dirty="0">
                <a:solidFill>
                  <a:srgbClr val="5B5854"/>
                </a:solidFill>
                <a:latin typeface="Microsoft Sans Serif"/>
                <a:cs typeface="Microsoft Sans Serif"/>
              </a:rPr>
              <a:t>DFS/BFS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0" dirty="0">
                <a:solidFill>
                  <a:srgbClr val="5B5854"/>
                </a:solidFill>
                <a:latin typeface="Microsoft Sans Serif"/>
                <a:cs typeface="Microsoft Sans Serif"/>
              </a:rPr>
              <a:t>always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lag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compared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other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40" dirty="0">
                <a:solidFill>
                  <a:srgbClr val="5B5854"/>
                </a:solidFill>
                <a:latin typeface="Microsoft Sans Serif"/>
                <a:cs typeface="Microsoft Sans Serif"/>
              </a:rPr>
              <a:t>because</a:t>
            </a:r>
            <a:r>
              <a:rPr sz="330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time </a:t>
            </a:r>
            <a:r>
              <a:rPr sz="3300" spc="-86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10" dirty="0">
                <a:solidFill>
                  <a:srgbClr val="5B5854"/>
                </a:solidFill>
                <a:latin typeface="Microsoft Sans Serif"/>
                <a:cs typeface="Microsoft Sans Serif"/>
              </a:rPr>
              <a:t>taken</a:t>
            </a:r>
            <a:r>
              <a:rPr sz="330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for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14" dirty="0">
                <a:solidFill>
                  <a:srgbClr val="5B5854"/>
                </a:solidFill>
                <a:latin typeface="Microsoft Sans Serif"/>
                <a:cs typeface="Microsoft Sans Serif"/>
              </a:rPr>
              <a:t>traversing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tree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5" dirty="0">
                <a:solidFill>
                  <a:srgbClr val="5B5854"/>
                </a:solidFill>
                <a:latin typeface="Microsoft Sans Serif"/>
                <a:cs typeface="Microsoft Sans Serif"/>
              </a:rPr>
              <a:t>increases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90" dirty="0">
                <a:solidFill>
                  <a:srgbClr val="5B5854"/>
                </a:solidFill>
                <a:latin typeface="Microsoft Sans Serif"/>
                <a:cs typeface="Microsoft Sans Serif"/>
              </a:rPr>
              <a:t>when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compared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254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list/array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used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300" spc="60" dirty="0">
                <a:solidFill>
                  <a:srgbClr val="5B5854"/>
                </a:solidFill>
                <a:latin typeface="Microsoft Sans Serif"/>
                <a:cs typeface="Microsoft Sans Serif"/>
              </a:rPr>
              <a:t>in</a:t>
            </a:r>
            <a:r>
              <a:rPr sz="330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other</a:t>
            </a:r>
            <a:endParaRPr sz="3300">
              <a:latin typeface="Microsoft Sans Serif"/>
              <a:cs typeface="Microsoft Sans Serif"/>
            </a:endParaRPr>
          </a:p>
          <a:p>
            <a:pPr marL="808355">
              <a:lnSpc>
                <a:spcPct val="100000"/>
              </a:lnSpc>
              <a:spcBef>
                <a:spcPts val="575"/>
              </a:spcBef>
            </a:pPr>
            <a:r>
              <a:rPr sz="330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algorithms.</a:t>
            </a:r>
            <a:endParaRPr sz="33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51C5C1-4220-1478-84F1-BBFDF20FD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5650" y="4283075"/>
            <a:ext cx="10591800" cy="1846659"/>
          </a:xfrm>
        </p:spPr>
        <p:txBody>
          <a:bodyPr/>
          <a:lstStyle/>
          <a:p>
            <a:r>
              <a:rPr lang="en-US" dirty="0"/>
              <a:t>                 </a:t>
            </a:r>
            <a:r>
              <a:rPr lang="en-US" sz="6000" dirty="0"/>
              <a:t>THE END </a:t>
            </a:r>
            <a:br>
              <a:rPr lang="en-US" sz="6000" dirty="0"/>
            </a:br>
            <a:r>
              <a:rPr lang="en-US" sz="6000" dirty="0"/>
              <a:t>       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754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72930" y="742878"/>
            <a:ext cx="4770755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45" dirty="0"/>
              <a:t>PROBLEM</a:t>
            </a:r>
            <a:r>
              <a:rPr spc="-75" dirty="0"/>
              <a:t> </a:t>
            </a:r>
            <a:r>
              <a:rPr spc="-200" dirty="0"/>
              <a:t>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65801" y="2793497"/>
            <a:ext cx="17825720" cy="28467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450" spc="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problem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60" dirty="0">
                <a:solidFill>
                  <a:srgbClr val="5B5854"/>
                </a:solidFill>
                <a:latin typeface="Microsoft Sans Serif"/>
                <a:cs typeface="Microsoft Sans Serif"/>
              </a:rPr>
              <a:t>has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240" dirty="0">
                <a:solidFill>
                  <a:srgbClr val="5B5854"/>
                </a:solidFill>
                <a:latin typeface="Microsoft Sans Serif"/>
                <a:cs typeface="Microsoft Sans Serif"/>
              </a:rPr>
              <a:t>two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types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questions:</a:t>
            </a:r>
            <a:endParaRPr sz="345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4050">
              <a:latin typeface="Microsoft Sans Serif"/>
              <a:cs typeface="Microsoft Sans Serif"/>
            </a:endParaRPr>
          </a:p>
          <a:p>
            <a:pPr marL="913130" indent="-786130">
              <a:lnSpc>
                <a:spcPct val="100000"/>
              </a:lnSpc>
              <a:buClr>
                <a:srgbClr val="000000"/>
              </a:buClr>
              <a:buFont typeface="Arial MT"/>
              <a:buChar char="●"/>
              <a:tabLst>
                <a:tab pos="913130" algn="l"/>
                <a:tab pos="913765" algn="l"/>
              </a:tabLst>
            </a:pPr>
            <a:r>
              <a:rPr sz="5175" spc="39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M</a:t>
            </a:r>
            <a:r>
              <a:rPr sz="5175" spc="27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-8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-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195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colourability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12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decision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: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5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In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14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this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27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type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29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179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question</a:t>
            </a:r>
            <a:r>
              <a:rPr sz="5175" spc="27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15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we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3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are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240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provided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26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with</a:t>
            </a:r>
            <a:r>
              <a:rPr sz="5175" spc="277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5175" spc="262" baseline="1610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endParaRPr sz="5175" baseline="1610">
              <a:latin typeface="Microsoft Sans Serif"/>
              <a:cs typeface="Microsoft Sans Serif"/>
            </a:endParaRPr>
          </a:p>
          <a:p>
            <a:pPr marL="913130" marR="5080">
              <a:lnSpc>
                <a:spcPts val="4700"/>
              </a:lnSpc>
              <a:spcBef>
                <a:spcPts val="20"/>
              </a:spcBef>
            </a:pPr>
            <a:r>
              <a:rPr sz="345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chromatic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70" dirty="0">
                <a:solidFill>
                  <a:srgbClr val="5B5854"/>
                </a:solidFill>
                <a:latin typeface="Microsoft Sans Serif"/>
                <a:cs typeface="Microsoft Sans Serif"/>
              </a:rPr>
              <a:t>and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we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need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260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45" dirty="0">
                <a:solidFill>
                  <a:srgbClr val="5B5854"/>
                </a:solidFill>
                <a:latin typeface="Microsoft Sans Serif"/>
                <a:cs typeface="Microsoft Sans Serif"/>
              </a:rPr>
              <a:t>check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40" dirty="0">
                <a:solidFill>
                  <a:srgbClr val="5B5854"/>
                </a:solidFill>
                <a:latin typeface="Microsoft Sans Serif"/>
                <a:cs typeface="Microsoft Sans Serif"/>
              </a:rPr>
              <a:t>whether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15" dirty="0">
                <a:solidFill>
                  <a:srgbClr val="5B5854"/>
                </a:solidFill>
                <a:latin typeface="Microsoft Sans Serif"/>
                <a:cs typeface="Microsoft Sans Serif"/>
              </a:rPr>
              <a:t>can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be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coloured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with </a:t>
            </a:r>
            <a:r>
              <a:rPr sz="3450" spc="-90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given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85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colours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65" dirty="0">
                <a:solidFill>
                  <a:srgbClr val="5B5854"/>
                </a:solidFill>
                <a:latin typeface="Microsoft Sans Serif"/>
                <a:cs typeface="Microsoft Sans Serif"/>
              </a:rPr>
              <a:t>or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not.</a:t>
            </a:r>
            <a:endParaRPr sz="34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0980" y="7295977"/>
            <a:ext cx="291465" cy="5537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450" spc="-1360" dirty="0">
                <a:latin typeface="Arial MT"/>
                <a:cs typeface="Arial MT"/>
              </a:rPr>
              <a:t>●</a:t>
            </a:r>
            <a:endParaRPr sz="34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66297" y="7216399"/>
            <a:ext cx="16484600" cy="1219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3500"/>
              </a:lnSpc>
              <a:spcBef>
                <a:spcPts val="95"/>
              </a:spcBef>
            </a:pPr>
            <a:r>
              <a:rPr sz="3450" spc="260" dirty="0">
                <a:solidFill>
                  <a:srgbClr val="5B5854"/>
                </a:solidFill>
                <a:latin typeface="Microsoft Sans Serif"/>
                <a:cs typeface="Microsoft Sans Serif"/>
              </a:rPr>
              <a:t>M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55" dirty="0">
                <a:solidFill>
                  <a:srgbClr val="5B5854"/>
                </a:solidFill>
                <a:latin typeface="Microsoft Sans Serif"/>
                <a:cs typeface="Microsoft Sans Serif"/>
              </a:rPr>
              <a:t>-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colourability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50" dirty="0">
                <a:solidFill>
                  <a:srgbClr val="5B5854"/>
                </a:solidFill>
                <a:latin typeface="Microsoft Sans Serif"/>
                <a:cs typeface="Microsoft Sans Serif"/>
              </a:rPr>
              <a:t>optimization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dirty="0">
                <a:solidFill>
                  <a:srgbClr val="5B5854"/>
                </a:solidFill>
                <a:latin typeface="Microsoft Sans Serif"/>
                <a:cs typeface="Microsoft Sans Serif"/>
              </a:rPr>
              <a:t>: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35" dirty="0">
                <a:solidFill>
                  <a:srgbClr val="5B5854"/>
                </a:solidFill>
                <a:latin typeface="Microsoft Sans Serif"/>
                <a:cs typeface="Microsoft Sans Serif"/>
              </a:rPr>
              <a:t>In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this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type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0" dirty="0">
                <a:solidFill>
                  <a:srgbClr val="5B5854"/>
                </a:solidFill>
                <a:latin typeface="Microsoft Sans Serif"/>
                <a:cs typeface="Microsoft Sans Serif"/>
              </a:rPr>
              <a:t>question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we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25" dirty="0">
                <a:solidFill>
                  <a:srgbClr val="5B5854"/>
                </a:solidFill>
                <a:latin typeface="Microsoft Sans Serif"/>
                <a:cs typeface="Microsoft Sans Serif"/>
              </a:rPr>
              <a:t>are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supposed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260" dirty="0">
                <a:solidFill>
                  <a:srgbClr val="5B5854"/>
                </a:solidFill>
                <a:latin typeface="Microsoft Sans Serif"/>
                <a:cs typeface="Microsoft Sans Serif"/>
              </a:rPr>
              <a:t>to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find </a:t>
            </a:r>
            <a:r>
              <a:rPr sz="3450" spc="-90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5" dirty="0">
                <a:solidFill>
                  <a:srgbClr val="5B5854"/>
                </a:solidFill>
                <a:latin typeface="Microsoft Sans Serif"/>
                <a:cs typeface="Microsoft Sans Serif"/>
              </a:rPr>
              <a:t>chromatic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25" dirty="0">
                <a:solidFill>
                  <a:srgbClr val="5B5854"/>
                </a:solidFill>
                <a:latin typeface="Microsoft Sans Serif"/>
                <a:cs typeface="Microsoft Sans Serif"/>
              </a:rPr>
              <a:t>number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55" dirty="0">
                <a:solidFill>
                  <a:srgbClr val="5B5854"/>
                </a:solidFill>
                <a:latin typeface="Microsoft Sans Serif"/>
                <a:cs typeface="Microsoft Sans Serif"/>
              </a:rPr>
              <a:t>the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given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endParaRPr sz="34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39410" y="742878"/>
            <a:ext cx="4029075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ALGORITHMS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80980" y="2793497"/>
            <a:ext cx="17557870" cy="510011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797560" indent="-785495">
              <a:lnSpc>
                <a:spcPct val="100000"/>
              </a:lnSpc>
              <a:spcBef>
                <a:spcPts val="110"/>
              </a:spcBef>
              <a:buClr>
                <a:srgbClr val="000000"/>
              </a:buClr>
              <a:buAutoNum type="arabicPeriod"/>
              <a:tabLst>
                <a:tab pos="797560" algn="l"/>
                <a:tab pos="798195" algn="l"/>
              </a:tabLst>
            </a:pP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Greedy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Algorithm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25" dirty="0">
                <a:solidFill>
                  <a:srgbClr val="5B5854"/>
                </a:solidFill>
                <a:latin typeface="Microsoft Sans Serif"/>
                <a:cs typeface="Microsoft Sans Serif"/>
              </a:rPr>
              <a:t>(Vanilla)</a:t>
            </a:r>
            <a:endParaRPr sz="34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Microsoft Sans Serif"/>
              <a:buAutoNum type="arabicPeriod"/>
            </a:pPr>
            <a:endParaRPr sz="3950" dirty="0">
              <a:latin typeface="Microsoft Sans Serif"/>
              <a:cs typeface="Microsoft Sans Serif"/>
            </a:endParaRPr>
          </a:p>
          <a:p>
            <a:pPr marL="797560" indent="-785495">
              <a:lnSpc>
                <a:spcPct val="100000"/>
              </a:lnSpc>
              <a:spcBef>
                <a:spcPts val="5"/>
              </a:spcBef>
              <a:buClr>
                <a:srgbClr val="000000"/>
              </a:buClr>
              <a:buAutoNum type="arabicPeriod"/>
              <a:tabLst>
                <a:tab pos="797560" algn="l"/>
                <a:tab pos="798195" algn="l"/>
              </a:tabLst>
            </a:pP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Greedy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25" dirty="0">
                <a:solidFill>
                  <a:srgbClr val="5B5854"/>
                </a:solidFill>
                <a:latin typeface="Microsoft Sans Serif"/>
                <a:cs typeface="Microsoft Sans Serif"/>
              </a:rPr>
              <a:t>By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Ordering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r>
              <a:rPr sz="3450" spc="19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25" dirty="0">
                <a:solidFill>
                  <a:srgbClr val="5B5854"/>
                </a:solidFill>
                <a:latin typeface="Microsoft Sans Serif"/>
                <a:cs typeface="Microsoft Sans Serif"/>
              </a:rPr>
              <a:t>By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75" dirty="0">
                <a:solidFill>
                  <a:srgbClr val="5B5854"/>
                </a:solidFill>
                <a:latin typeface="Microsoft Sans Serif"/>
                <a:cs typeface="Microsoft Sans Serif"/>
              </a:rPr>
              <a:t>Largest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10" dirty="0">
                <a:solidFill>
                  <a:srgbClr val="5B5854"/>
                </a:solidFill>
                <a:latin typeface="Microsoft Sans Serif"/>
                <a:cs typeface="Microsoft Sans Serif"/>
              </a:rPr>
              <a:t>Degree</a:t>
            </a:r>
            <a:r>
              <a:rPr sz="3450" spc="18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First</a:t>
            </a:r>
            <a:endParaRPr sz="34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Microsoft Sans Serif"/>
              <a:buAutoNum type="arabicPeriod"/>
            </a:pPr>
            <a:endParaRPr sz="3950" dirty="0">
              <a:latin typeface="Microsoft Sans Serif"/>
              <a:cs typeface="Microsoft Sans Serif"/>
            </a:endParaRPr>
          </a:p>
          <a:p>
            <a:pPr marL="797560" indent="-785495">
              <a:lnSpc>
                <a:spcPct val="100000"/>
              </a:lnSpc>
              <a:buClr>
                <a:srgbClr val="000000"/>
              </a:buClr>
              <a:buAutoNum type="arabicPeriod"/>
              <a:tabLst>
                <a:tab pos="797560" algn="l"/>
                <a:tab pos="798195" algn="l"/>
              </a:tabLst>
            </a:pP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Greedy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-25" dirty="0">
                <a:solidFill>
                  <a:srgbClr val="5B5854"/>
                </a:solidFill>
                <a:latin typeface="Microsoft Sans Serif"/>
                <a:cs typeface="Microsoft Sans Serif"/>
              </a:rPr>
              <a:t>By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40" dirty="0">
                <a:solidFill>
                  <a:srgbClr val="5B5854"/>
                </a:solidFill>
                <a:latin typeface="Microsoft Sans Serif"/>
                <a:cs typeface="Microsoft Sans Serif"/>
              </a:rPr>
              <a:t>Random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60" dirty="0">
                <a:solidFill>
                  <a:srgbClr val="5B5854"/>
                </a:solidFill>
                <a:latin typeface="Microsoft Sans Serif"/>
                <a:cs typeface="Microsoft Sans Serif"/>
              </a:rPr>
              <a:t>Ordering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95" dirty="0">
                <a:solidFill>
                  <a:srgbClr val="5B5854"/>
                </a:solidFill>
                <a:latin typeface="Microsoft Sans Serif"/>
                <a:cs typeface="Microsoft Sans Serif"/>
              </a:rPr>
              <a:t>of</a:t>
            </a:r>
            <a:r>
              <a:rPr sz="3450" spc="18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45" dirty="0">
                <a:solidFill>
                  <a:srgbClr val="5B5854"/>
                </a:solidFill>
                <a:latin typeface="Microsoft Sans Serif"/>
                <a:cs typeface="Microsoft Sans Serif"/>
              </a:rPr>
              <a:t>Nodes</a:t>
            </a:r>
            <a:endParaRPr sz="34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Microsoft Sans Serif"/>
              <a:buAutoNum type="arabicPeriod"/>
            </a:pPr>
            <a:endParaRPr sz="3950" dirty="0">
              <a:latin typeface="Microsoft Sans Serif"/>
              <a:cs typeface="Microsoft Sans Serif"/>
            </a:endParaRPr>
          </a:p>
          <a:p>
            <a:pPr marL="797560" indent="-785495">
              <a:lnSpc>
                <a:spcPct val="100000"/>
              </a:lnSpc>
              <a:buClr>
                <a:srgbClr val="000000"/>
              </a:buClr>
              <a:buAutoNum type="arabicPeriod"/>
              <a:tabLst>
                <a:tab pos="797560" algn="l"/>
                <a:tab pos="798195" algn="l"/>
              </a:tabLst>
            </a:pPr>
            <a:r>
              <a:rPr sz="3450" spc="100" dirty="0">
                <a:solidFill>
                  <a:srgbClr val="5B5854"/>
                </a:solidFill>
                <a:latin typeface="Microsoft Sans Serif"/>
                <a:cs typeface="Microsoft Sans Serif"/>
              </a:rPr>
              <a:t>Greedy</a:t>
            </a:r>
            <a:r>
              <a:rPr sz="3450" spc="170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95" dirty="0">
                <a:solidFill>
                  <a:srgbClr val="5B5854"/>
                </a:solidFill>
                <a:latin typeface="Microsoft Sans Serif"/>
                <a:cs typeface="Microsoft Sans Serif"/>
              </a:rPr>
              <a:t>Graph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130" dirty="0">
                <a:solidFill>
                  <a:srgbClr val="5B5854"/>
                </a:solidFill>
                <a:latin typeface="Microsoft Sans Serif"/>
                <a:cs typeface="Microsoft Sans Serif"/>
              </a:rPr>
              <a:t>Colouring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50" dirty="0">
                <a:solidFill>
                  <a:srgbClr val="5B5854"/>
                </a:solidFill>
                <a:latin typeface="Microsoft Sans Serif"/>
                <a:cs typeface="Microsoft Sans Serif"/>
              </a:rPr>
              <a:t>Using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lang="en-US"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BFS/</a:t>
            </a:r>
            <a:r>
              <a:rPr sz="3450" spc="-80" dirty="0">
                <a:solidFill>
                  <a:srgbClr val="5B5854"/>
                </a:solidFill>
                <a:latin typeface="Microsoft Sans Serif"/>
                <a:cs typeface="Microsoft Sans Serif"/>
              </a:rPr>
              <a:t>DFS</a:t>
            </a:r>
            <a:endParaRPr sz="345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Microsoft Sans Serif"/>
              <a:buAutoNum type="arabicPeriod"/>
            </a:pPr>
            <a:endParaRPr sz="3950" dirty="0">
              <a:latin typeface="Microsoft Sans Serif"/>
              <a:cs typeface="Microsoft Sans Serif"/>
            </a:endParaRPr>
          </a:p>
          <a:p>
            <a:pPr marL="797560" indent="-785495">
              <a:lnSpc>
                <a:spcPct val="100000"/>
              </a:lnSpc>
              <a:spcBef>
                <a:spcPts val="5"/>
              </a:spcBef>
              <a:buClr>
                <a:srgbClr val="000000"/>
              </a:buClr>
              <a:buAutoNum type="arabicPeriod"/>
              <a:tabLst>
                <a:tab pos="797560" algn="l"/>
                <a:tab pos="798195" algn="l"/>
              </a:tabLst>
            </a:pPr>
            <a:r>
              <a:rPr sz="3450" spc="5" dirty="0">
                <a:solidFill>
                  <a:srgbClr val="5B5854"/>
                </a:solidFill>
                <a:latin typeface="Microsoft Sans Serif"/>
                <a:cs typeface="Microsoft Sans Serif"/>
              </a:rPr>
              <a:t>Welsh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</a:t>
            </a:r>
            <a:r>
              <a:rPr sz="3450" spc="70" dirty="0">
                <a:solidFill>
                  <a:srgbClr val="5B5854"/>
                </a:solidFill>
                <a:latin typeface="Microsoft Sans Serif"/>
                <a:cs typeface="Microsoft Sans Serif"/>
              </a:rPr>
              <a:t>Powell</a:t>
            </a:r>
            <a:r>
              <a:rPr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Algorithm</a:t>
            </a:r>
            <a:r>
              <a:rPr lang="en-US" sz="3450" spc="175" dirty="0">
                <a:solidFill>
                  <a:srgbClr val="5B5854"/>
                </a:solidFill>
                <a:latin typeface="Microsoft Sans Serif"/>
                <a:cs typeface="Microsoft Sans Serif"/>
              </a:rPr>
              <a:t> For Both Connected and Disconnected graphs</a:t>
            </a:r>
            <a:endParaRPr sz="345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6450" y="4435475"/>
            <a:ext cx="8512591" cy="715581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16111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450" y="1082675"/>
            <a:ext cx="9503191" cy="715581"/>
          </a:xfrm>
        </p:spPr>
        <p:txBody>
          <a:bodyPr/>
          <a:lstStyle/>
          <a:p>
            <a:r>
              <a:rPr lang="en-US" dirty="0"/>
              <a:t>      IMPORTANT LIBRARIES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958" t="29071" r="23105" b="40697"/>
          <a:stretch/>
        </p:blipFill>
        <p:spPr>
          <a:xfrm>
            <a:off x="1365250" y="3229417"/>
            <a:ext cx="15316200" cy="379685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6832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50" y="777875"/>
            <a:ext cx="9807991" cy="715581"/>
          </a:xfrm>
        </p:spPr>
        <p:txBody>
          <a:bodyPr/>
          <a:lstStyle/>
          <a:p>
            <a:r>
              <a:rPr lang="en-US" dirty="0"/>
              <a:t>         HELPER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87E77-5298-71B2-E6DB-75FECBEDE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920875"/>
            <a:ext cx="18135600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06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5244" y="742878"/>
            <a:ext cx="15770225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5" dirty="0"/>
              <a:t>GREEDY</a:t>
            </a:r>
            <a:r>
              <a:rPr spc="-5" dirty="0"/>
              <a:t> </a:t>
            </a:r>
            <a:r>
              <a:rPr spc="45" dirty="0"/>
              <a:t>GRAPH</a:t>
            </a:r>
            <a:r>
              <a:rPr spc="-5" dirty="0"/>
              <a:t> </a:t>
            </a:r>
            <a:r>
              <a:rPr spc="114" dirty="0"/>
              <a:t>COLOURING</a:t>
            </a:r>
            <a:r>
              <a:rPr spc="-10" dirty="0"/>
              <a:t> </a:t>
            </a:r>
            <a:r>
              <a:rPr spc="15" dirty="0"/>
              <a:t>ALGORITHM</a:t>
            </a:r>
            <a:r>
              <a:rPr spc="-5" dirty="0"/>
              <a:t> </a:t>
            </a:r>
            <a:r>
              <a:rPr spc="-80" dirty="0"/>
              <a:t>(VANILLA)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333" t="30000" r="11667" b="10000"/>
          <a:stretch/>
        </p:blipFill>
        <p:spPr>
          <a:xfrm>
            <a:off x="679450" y="1616075"/>
            <a:ext cx="18745199" cy="906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06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18155" y="725916"/>
            <a:ext cx="17865725" cy="6597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150" spc="-105" dirty="0"/>
              <a:t>GREEDY</a:t>
            </a:r>
            <a:r>
              <a:rPr sz="4150" spc="-5" dirty="0"/>
              <a:t> </a:t>
            </a:r>
            <a:r>
              <a:rPr sz="4150" spc="25" dirty="0"/>
              <a:t>GRAPH</a:t>
            </a:r>
            <a:r>
              <a:rPr sz="4150" spc="-5" dirty="0"/>
              <a:t> </a:t>
            </a:r>
            <a:r>
              <a:rPr sz="4150" spc="85" dirty="0"/>
              <a:t>COLOURING</a:t>
            </a:r>
            <a:r>
              <a:rPr sz="4150" spc="-10" dirty="0"/>
              <a:t> </a:t>
            </a:r>
            <a:r>
              <a:rPr sz="4150" dirty="0"/>
              <a:t>ALGORITHM</a:t>
            </a:r>
            <a:r>
              <a:rPr sz="4150" spc="-5" dirty="0"/>
              <a:t> </a:t>
            </a:r>
            <a:r>
              <a:rPr sz="4150" spc="30" dirty="0"/>
              <a:t>USING</a:t>
            </a:r>
            <a:r>
              <a:rPr sz="4150" spc="-10" dirty="0"/>
              <a:t> </a:t>
            </a:r>
            <a:r>
              <a:rPr sz="4150" spc="-145" dirty="0"/>
              <a:t>PRE-PROCESSING</a:t>
            </a:r>
            <a:endParaRPr sz="4150"/>
          </a:p>
        </p:txBody>
      </p:sp>
      <p:sp>
        <p:nvSpPr>
          <p:cNvPr id="3" name="object 3"/>
          <p:cNvSpPr txBox="1"/>
          <p:nvPr/>
        </p:nvSpPr>
        <p:spPr>
          <a:xfrm>
            <a:off x="603250" y="2835275"/>
            <a:ext cx="5943600" cy="1929374"/>
          </a:xfrm>
          <a:prstGeom prst="rect">
            <a:avLst/>
          </a:prstGeom>
        </p:spPr>
        <p:txBody>
          <a:bodyPr vert="horz" wrap="square" lIns="0" tIns="819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 dirty="0">
              <a:latin typeface="Microsoft Sans Serif"/>
              <a:cs typeface="Microsoft Sans Serif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C6C973-9300-F6F0-C041-9380166CB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925" y="1539875"/>
            <a:ext cx="17865725" cy="9372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</TotalTime>
  <Words>495</Words>
  <Application>Microsoft Office PowerPoint</Application>
  <PresentationFormat>Custom</PresentationFormat>
  <Paragraphs>66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 MT</vt:lpstr>
      <vt:lpstr>Calibri</vt:lpstr>
      <vt:lpstr>Lucida Sans Unicode</vt:lpstr>
      <vt:lpstr>Microsoft Sans Serif</vt:lpstr>
      <vt:lpstr>Verdana</vt:lpstr>
      <vt:lpstr>Office Theme</vt:lpstr>
      <vt:lpstr>GRAPH COLOURING PROBLEM</vt:lpstr>
      <vt:lpstr>PROBLEM STATEMENT</vt:lpstr>
      <vt:lpstr>PROBLEM TYPES</vt:lpstr>
      <vt:lpstr>ALGORITHMS</vt:lpstr>
      <vt:lpstr>METHODOLOGY</vt:lpstr>
      <vt:lpstr>      IMPORTANT LIBRARIES</vt:lpstr>
      <vt:lpstr>         HELPER FUNCTIONS</vt:lpstr>
      <vt:lpstr>GREEDY GRAPH COLOURING ALGORITHM (VANILLA)</vt:lpstr>
      <vt:lpstr>GREEDY GRAPH COLOURING ALGORITHM USING PRE-PROCESSING</vt:lpstr>
      <vt:lpstr>GREEDY GRAPH COLOURING ALGORITHM USING DFS/BFS</vt:lpstr>
      <vt:lpstr>WELSH POWELL ALGORITHM FOR CONNECTED GRAPHS</vt:lpstr>
      <vt:lpstr>WELSH POWELL ALGORITHM FOR DISCONNECTED GRAPHS</vt:lpstr>
      <vt:lpstr>              UI (GRAPH VISUALIZATION)</vt:lpstr>
      <vt:lpstr>                  UI (WIDGETS)</vt:lpstr>
      <vt:lpstr>INPUT AND RESULTS</vt:lpstr>
      <vt:lpstr>INPUT</vt:lpstr>
      <vt:lpstr>COMPLETE GRAPH</vt:lpstr>
      <vt:lpstr>CYCLE GRAPH</vt:lpstr>
      <vt:lpstr>BALANCED TREES</vt:lpstr>
      <vt:lpstr>RANDOM GRAPH CONNECTED</vt:lpstr>
      <vt:lpstr>DISCONNECTED GRAPH</vt:lpstr>
      <vt:lpstr>        TIME ANALYSIS USING A 500 VERTICES GRAPH</vt:lpstr>
      <vt:lpstr>CONCLUSION</vt:lpstr>
      <vt:lpstr>                 THE END       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COLOURING PROBLEM</dc:title>
  <dc:creator>Asad Khan</dc:creator>
  <cp:lastModifiedBy>Asad Khan</cp:lastModifiedBy>
  <cp:revision>11</cp:revision>
  <dcterms:created xsi:type="dcterms:W3CDTF">2023-11-28T16:16:00Z</dcterms:created>
  <dcterms:modified xsi:type="dcterms:W3CDTF">2023-11-29T17:24:42Z</dcterms:modified>
</cp:coreProperties>
</file>